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1" r:id="rId9"/>
    <p:sldId id="265" r:id="rId10"/>
    <p:sldId id="270" r:id="rId11"/>
    <p:sldId id="266" r:id="rId12"/>
    <p:sldId id="271" r:id="rId13"/>
    <p:sldId id="267" r:id="rId14"/>
    <p:sldId id="272" r:id="rId15"/>
    <p:sldId id="268" r:id="rId16"/>
    <p:sldId id="273" r:id="rId17"/>
    <p:sldId id="269" r:id="rId18"/>
    <p:sldId id="274" r:id="rId19"/>
    <p:sldId id="26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16" autoAdjust="0"/>
    <p:restoredTop sz="94660"/>
  </p:normalViewPr>
  <p:slideViewPr>
    <p:cSldViewPr>
      <p:cViewPr varScale="1">
        <p:scale>
          <a:sx n="77" d="100"/>
          <a:sy n="77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2D14B27-4EEA-43E5-9AE5-1C6D1ECFC3CB}" type="datetimeFigureOut">
              <a:rPr lang="en-US" smtClean="0"/>
              <a:pPr/>
              <a:t>5/17/2011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E351B4B-E604-410B-A918-298B2D7356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 Stat Project #1</a:t>
            </a:r>
          </a:p>
          <a:p>
            <a:r>
              <a:rPr lang="en-US" dirty="0" smtClean="0"/>
              <a:t>May 16, 2011 – Block 1</a:t>
            </a:r>
          </a:p>
          <a:p>
            <a:r>
              <a:rPr lang="en-US" dirty="0" smtClean="0"/>
              <a:t>John </a:t>
            </a:r>
            <a:r>
              <a:rPr lang="en-US" dirty="0" err="1" smtClean="0"/>
              <a:t>Graziano</a:t>
            </a:r>
            <a:r>
              <a:rPr lang="en-US" dirty="0" smtClean="0"/>
              <a:t> &amp; Lydia Keener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many U.S. Presidents can YOU name in a minute?</a:t>
            </a:r>
            <a:endParaRPr lang="en-US" dirty="0"/>
          </a:p>
        </p:txBody>
      </p:sp>
      <p:pic>
        <p:nvPicPr>
          <p:cNvPr id="26626" name="Picture 2" descr="http://www.artinthepicture.com/artists/Gilbert_Stuart/george_washingto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59" y="2362200"/>
            <a:ext cx="2357441" cy="295592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6628" name="Picture 4" descr="http://www.atkinsonadmin.com/ArtWork/1213742462-tr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2362200"/>
            <a:ext cx="2066243" cy="259080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6630" name="Picture 6" descr="http://mccaffery.ca/kate2.0/wp-content/uploads/2010/02/abe-lincol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429000"/>
            <a:ext cx="2383649" cy="312420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6632" name="Picture 8" descr="http://www.sonofthesouth.net/union-generals/ulysses-s-grant/pictures/president-ulysses-s-grant_small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3429000"/>
            <a:ext cx="2266433" cy="301942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6634" name="Picture 10" descr="http://www.arspublik.com/images/2009/11/obama-public-domain-images-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3505200"/>
            <a:ext cx="2291080" cy="31242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Two-Way Table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r="10408" b="45579"/>
          <a:stretch>
            <a:fillRect/>
          </a:stretch>
        </p:blipFill>
        <p:spPr bwMode="auto">
          <a:xfrm>
            <a:off x="2133600" y="1981200"/>
            <a:ext cx="4953838" cy="328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Distribution for Gender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5257800"/>
            <a:ext cx="426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Males: </a:t>
            </a:r>
            <a:r>
              <a:rPr lang="en-US" sz="3200" dirty="0" smtClean="0"/>
              <a:t>62.2%</a:t>
            </a:r>
          </a:p>
          <a:p>
            <a:pPr algn="ctr"/>
            <a:r>
              <a:rPr lang="en-US" sz="3200" b="1" dirty="0" smtClean="0"/>
              <a:t>Females: </a:t>
            </a:r>
            <a:r>
              <a:rPr lang="en-US" sz="3200" dirty="0" smtClean="0"/>
              <a:t>37.5%</a:t>
            </a:r>
            <a:endParaRPr lang="en-US" sz="3200" b="1" dirty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752600"/>
            <a:ext cx="41987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Distribution for SS Grade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480060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A: </a:t>
            </a:r>
            <a:r>
              <a:rPr lang="en-US" sz="3200" dirty="0" smtClean="0"/>
              <a:t>46.875%</a:t>
            </a:r>
          </a:p>
          <a:p>
            <a:pPr algn="ctr"/>
            <a:r>
              <a:rPr lang="en-US" sz="3200" b="1" dirty="0" smtClean="0"/>
              <a:t>B: </a:t>
            </a:r>
            <a:r>
              <a:rPr lang="en-US" sz="3200" dirty="0" smtClean="0"/>
              <a:t>50%</a:t>
            </a:r>
          </a:p>
          <a:p>
            <a:pPr algn="ctr"/>
            <a:r>
              <a:rPr lang="en-US" sz="3200" b="1" dirty="0" smtClean="0"/>
              <a:t>C: </a:t>
            </a:r>
            <a:r>
              <a:rPr lang="en-US" sz="3200" dirty="0" smtClean="0"/>
              <a:t>3.125%</a:t>
            </a:r>
            <a:endParaRPr lang="en-US" sz="3200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00200"/>
            <a:ext cx="4054540" cy="331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Distribution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r="19024" b="20748"/>
          <a:stretch>
            <a:fillRect/>
          </a:stretch>
        </p:blipFill>
        <p:spPr bwMode="auto">
          <a:xfrm>
            <a:off x="685800" y="1676400"/>
            <a:ext cx="5754875" cy="351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2057400"/>
            <a:ext cx="193193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 the </a:t>
            </a:r>
            <a:r>
              <a:rPr lang="en-US" b="1" dirty="0" smtClean="0"/>
              <a:t>Females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-</a:t>
            </a:r>
            <a:r>
              <a:rPr lang="en-US" dirty="0" smtClean="0"/>
              <a:t>60% got A’s</a:t>
            </a:r>
          </a:p>
          <a:p>
            <a:r>
              <a:rPr lang="en-US" dirty="0" smtClean="0"/>
              <a:t>-40% got B’s</a:t>
            </a:r>
          </a:p>
          <a:p>
            <a:r>
              <a:rPr lang="en-US" dirty="0" smtClean="0"/>
              <a:t>-0% got C’s</a:t>
            </a:r>
          </a:p>
          <a:p>
            <a:endParaRPr lang="en-US" dirty="0" smtClean="0"/>
          </a:p>
          <a:p>
            <a:r>
              <a:rPr lang="en-US" dirty="0" smtClean="0"/>
              <a:t>Of the </a:t>
            </a:r>
            <a:r>
              <a:rPr lang="en-US" b="1" dirty="0" smtClean="0"/>
              <a:t>Males:</a:t>
            </a:r>
            <a:endParaRPr lang="en-US" dirty="0" smtClean="0"/>
          </a:p>
          <a:p>
            <a:r>
              <a:rPr lang="en-US" dirty="0" smtClean="0"/>
              <a:t>-25% got A’s</a:t>
            </a:r>
          </a:p>
          <a:p>
            <a:r>
              <a:rPr lang="en-US" dirty="0" smtClean="0"/>
              <a:t>-67% got B’s</a:t>
            </a:r>
          </a:p>
          <a:p>
            <a:r>
              <a:rPr lang="en-US" dirty="0" smtClean="0"/>
              <a:t>-8% got C’s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vs. # of Presidents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351963" cy="439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Chi-Squared Test for Independence - Gender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8264" b="6736"/>
          <a:stretch>
            <a:fillRect/>
          </a:stretch>
        </p:blipFill>
        <p:spPr bwMode="auto">
          <a:xfrm>
            <a:off x="228600" y="11430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67200" y="1752600"/>
            <a:ext cx="40387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Even though our sample suggested Gender and Number of Presidents to be dependent, our Chi-Squared Test for independence of population determined that the difference was not substantial enough to deem it dependent. 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 Grade vs. # of Presidents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695542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Chi-Squared Test for Independence – SS Grade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084" y="1527175"/>
            <a:ext cx="83093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Chi-Squared Test for Independence – SS Grade Cont.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1676400"/>
            <a:ext cx="5638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Both the bar graph and the Chi-Squared test for independence for SS grade/</a:t>
            </a:r>
          </a:p>
          <a:p>
            <a:pPr algn="ctr"/>
            <a:r>
              <a:rPr lang="en-US" sz="3200" dirty="0" smtClean="0"/>
              <a:t># of Presidents show that the two variable are independent of each other.</a:t>
            </a: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and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79848" cy="4572000"/>
          </a:xfrm>
        </p:spPr>
        <p:txBody>
          <a:bodyPr/>
          <a:lstStyle/>
          <a:p>
            <a:r>
              <a:rPr lang="en-US" dirty="0" smtClean="0"/>
              <a:t>Sources of error: </a:t>
            </a:r>
          </a:p>
          <a:p>
            <a:pPr lvl="1"/>
            <a:r>
              <a:rPr lang="en-US" dirty="0" smtClean="0"/>
              <a:t>Commotion of room not allowing </a:t>
            </a:r>
            <a:r>
              <a:rPr lang="en-US" dirty="0" smtClean="0"/>
              <a:t>people </a:t>
            </a:r>
            <a:r>
              <a:rPr lang="en-US" dirty="0" smtClean="0"/>
              <a:t>ultimate concentration ability</a:t>
            </a:r>
          </a:p>
          <a:p>
            <a:pPr lvl="1"/>
            <a:r>
              <a:rPr lang="en-US" dirty="0" smtClean="0"/>
              <a:t>Individuals over-hearing presidents from previous rounds</a:t>
            </a:r>
          </a:p>
          <a:p>
            <a:pPr lvl="1"/>
            <a:r>
              <a:rPr lang="en-US" dirty="0" smtClean="0"/>
              <a:t>Both partners had a list of presidents during every trial except their own</a:t>
            </a:r>
          </a:p>
          <a:p>
            <a:pPr lvl="1"/>
            <a:r>
              <a:rPr lang="en-US" dirty="0" smtClean="0"/>
              <a:t>Time to think about presidents before their turn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1266" name="Picture 2" descr="http://www.legion.org/files/imagecache/profile/graziano_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447800"/>
            <a:ext cx="1752600" cy="264575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Right Arrow 4"/>
          <p:cNvSpPr/>
          <p:nvPr/>
        </p:nvSpPr>
        <p:spPr>
          <a:xfrm rot="19419778">
            <a:off x="4654823" y="3974125"/>
            <a:ext cx="3124200" cy="15620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 is this man? </a:t>
            </a:r>
          </a:p>
          <a:p>
            <a:pPr algn="ctr"/>
            <a:r>
              <a:rPr lang="en-US" dirty="0" smtClean="0"/>
              <a:t>(HINT: He’s </a:t>
            </a:r>
            <a:r>
              <a:rPr lang="en-US" dirty="0" smtClean="0"/>
              <a:t>probably</a:t>
            </a:r>
            <a:r>
              <a:rPr lang="en-US" dirty="0" smtClean="0"/>
              <a:t> going to be</a:t>
            </a:r>
            <a:r>
              <a:rPr lang="en-US" dirty="0" smtClean="0"/>
              <a:t> </a:t>
            </a:r>
            <a:r>
              <a:rPr lang="en-US" dirty="0" smtClean="0"/>
              <a:t>president)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850392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Record: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Last Social Studies class</a:t>
            </a:r>
          </a:p>
          <a:p>
            <a:pPr lvl="1"/>
            <a:r>
              <a:rPr lang="en-US" dirty="0" smtClean="0"/>
              <a:t>Grade in last Social Studies class</a:t>
            </a:r>
          </a:p>
          <a:p>
            <a:r>
              <a:rPr lang="en-US" dirty="0" smtClean="0"/>
              <a:t>One minute to name as many U. S. presidents, verified by complete list</a:t>
            </a:r>
          </a:p>
          <a:p>
            <a:r>
              <a:rPr lang="en-US" dirty="0" smtClean="0"/>
              <a:t>Purpose: To see whether or not Social Studies class </a:t>
            </a:r>
            <a:r>
              <a:rPr lang="en-US" dirty="0" smtClean="0"/>
              <a:t>taken, gender, </a:t>
            </a:r>
            <a:r>
              <a:rPr lang="en-US" dirty="0" smtClean="0"/>
              <a:t>and </a:t>
            </a:r>
            <a:r>
              <a:rPr lang="en-US" dirty="0" smtClean="0"/>
              <a:t>grade in SS class </a:t>
            </a:r>
            <a:r>
              <a:rPr lang="en-US" dirty="0" smtClean="0"/>
              <a:t>correlate with number of presidents </a:t>
            </a:r>
            <a:r>
              <a:rPr lang="en-US" dirty="0" smtClean="0"/>
              <a:t>named</a:t>
            </a:r>
          </a:p>
          <a:p>
            <a:r>
              <a:rPr lang="en-US" dirty="0" smtClean="0"/>
              <a:t>We want to see how many presidents YOU truly know!</a:t>
            </a:r>
            <a:endParaRPr lang="en-US" dirty="0"/>
          </a:p>
        </p:txBody>
      </p:sp>
      <p:pic>
        <p:nvPicPr>
          <p:cNvPr id="27650" name="Picture 2" descr="http://media-1.web.britannica.com/eb-media/00/5900-004-D924E46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1524000"/>
            <a:ext cx="1626415" cy="2041525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>
            <a:off x="4038600" y="1905000"/>
            <a:ext cx="31242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 is this man? </a:t>
            </a:r>
          </a:p>
          <a:p>
            <a:pPr algn="ctr"/>
            <a:r>
              <a:rPr lang="en-US" dirty="0" smtClean="0"/>
              <a:t>(HINT: He’s a </a:t>
            </a:r>
            <a:r>
              <a:rPr lang="en-US" dirty="0" smtClean="0"/>
              <a:t>president!)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5115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	From our data, we can conclude that the data is normal. We can also conclude that because of the small sample size, the variable of gender and # of presidents are independent, even though they appear dependent in our data. The variables of SS grade and # of presidents, however, were determined to be independent of each other. The median of # of presidents named in our data was 11 presidents and 50% of subjects know at least 10-13 presidents.</a:t>
            </a:r>
            <a:endParaRPr lang="en-US" sz="2400" dirty="0"/>
          </a:p>
        </p:txBody>
      </p:sp>
      <p:pic>
        <p:nvPicPr>
          <p:cNvPr id="1026" name="Picture 2" descr="http://www.bucks.edu/releases/images/BCCC-LydiaKee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419600"/>
            <a:ext cx="1475653" cy="19812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Right Arrow 4"/>
          <p:cNvSpPr/>
          <p:nvPr/>
        </p:nvSpPr>
        <p:spPr>
          <a:xfrm>
            <a:off x="1295400" y="4724400"/>
            <a:ext cx="4343400" cy="15620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 is this </a:t>
            </a:r>
            <a:r>
              <a:rPr lang="en-US" dirty="0" smtClean="0"/>
              <a:t>beautiful lady? </a:t>
            </a:r>
            <a:endParaRPr lang="en-US" dirty="0" smtClean="0"/>
          </a:p>
          <a:p>
            <a:pPr algn="ctr"/>
            <a:r>
              <a:rPr lang="en-US" dirty="0" smtClean="0"/>
              <a:t>(HINT: </a:t>
            </a:r>
            <a:r>
              <a:rPr lang="en-US" dirty="0" smtClean="0"/>
              <a:t>She’s </a:t>
            </a:r>
            <a:r>
              <a:rPr lang="en-US" dirty="0" smtClean="0"/>
              <a:t> probably not going to be</a:t>
            </a:r>
            <a:r>
              <a:rPr lang="en-US" dirty="0" smtClean="0"/>
              <a:t> </a:t>
            </a:r>
            <a:r>
              <a:rPr lang="en-US" dirty="0" smtClean="0"/>
              <a:t>president)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601979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324600" y="5105400"/>
            <a:ext cx="2438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Shape</a:t>
            </a:r>
            <a:r>
              <a:rPr lang="en-US" dirty="0" smtClean="0"/>
              <a:t>: Right Skewed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(11)</a:t>
            </a:r>
          </a:p>
          <a:p>
            <a:r>
              <a:rPr lang="en-US" b="1" dirty="0" smtClean="0"/>
              <a:t>Spread</a:t>
            </a:r>
            <a:r>
              <a:rPr lang="en-US" dirty="0" smtClean="0"/>
              <a:t>: Range – 18</a:t>
            </a:r>
          </a:p>
          <a:p>
            <a:r>
              <a:rPr lang="en-US" dirty="0"/>
              <a:t>	</a:t>
            </a:r>
            <a:r>
              <a:rPr lang="en-US" dirty="0" smtClean="0"/>
              <a:t>  IQR – 3.5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 b="16981"/>
          <a:stretch>
            <a:fillRect/>
          </a:stretch>
        </p:blipFill>
        <p:spPr bwMode="auto">
          <a:xfrm>
            <a:off x="6400800" y="1676400"/>
            <a:ext cx="2362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Model?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6048813" cy="390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96014" y="5791200"/>
            <a:ext cx="6660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Normal Probability Plot is linear, therefore the data is </a:t>
            </a:r>
            <a:r>
              <a:rPr lang="en-US" b="1" dirty="0" smtClean="0"/>
              <a:t>normal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 by Gender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5562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76400"/>
            <a:ext cx="2362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4876800"/>
            <a:ext cx="3268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Male</a:t>
            </a:r>
          </a:p>
          <a:p>
            <a:r>
              <a:rPr lang="en-US" b="1" dirty="0" smtClean="0"/>
              <a:t>Shape</a:t>
            </a:r>
            <a:r>
              <a:rPr lang="en-US" dirty="0" smtClean="0"/>
              <a:t>: Slightly Right Skewed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(10.5)</a:t>
            </a:r>
          </a:p>
          <a:p>
            <a:r>
              <a:rPr lang="en-US" b="1" dirty="0" smtClean="0"/>
              <a:t>Spread</a:t>
            </a:r>
            <a:r>
              <a:rPr lang="en-US" dirty="0" smtClean="0"/>
              <a:t>: Range – 18</a:t>
            </a:r>
          </a:p>
          <a:p>
            <a:r>
              <a:rPr lang="en-US" dirty="0"/>
              <a:t>	</a:t>
            </a:r>
            <a:r>
              <a:rPr lang="en-US" dirty="0" smtClean="0"/>
              <a:t>  IQR – 2.5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4876800"/>
            <a:ext cx="40943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Female</a:t>
            </a:r>
          </a:p>
          <a:p>
            <a:r>
              <a:rPr lang="en-US" b="1" dirty="0" smtClean="0"/>
              <a:t>Shape</a:t>
            </a:r>
            <a:r>
              <a:rPr lang="en-US" dirty="0" smtClean="0"/>
              <a:t>: Approx. Normal w/ 3 Outliers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(11.5)</a:t>
            </a:r>
          </a:p>
          <a:p>
            <a:r>
              <a:rPr lang="en-US" b="1" dirty="0" smtClean="0"/>
              <a:t>Spread</a:t>
            </a:r>
            <a:r>
              <a:rPr lang="en-US" dirty="0" smtClean="0"/>
              <a:t>: Range – 11</a:t>
            </a:r>
          </a:p>
          <a:p>
            <a:r>
              <a:rPr lang="en-US" dirty="0"/>
              <a:t>	</a:t>
            </a:r>
            <a:r>
              <a:rPr lang="en-US" dirty="0" smtClean="0"/>
              <a:t>  IQR – 4.5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 by Partner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5943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 r="25797" b="4478"/>
          <a:stretch>
            <a:fillRect/>
          </a:stretch>
        </p:blipFill>
        <p:spPr bwMode="auto">
          <a:xfrm>
            <a:off x="6400800" y="1600200"/>
            <a:ext cx="243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4876800"/>
            <a:ext cx="40959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Lydia</a:t>
            </a:r>
          </a:p>
          <a:p>
            <a:r>
              <a:rPr lang="en-US" b="1" dirty="0" smtClean="0"/>
              <a:t>Shape</a:t>
            </a:r>
            <a:r>
              <a:rPr lang="en-US" dirty="0" smtClean="0"/>
              <a:t>: Approx. Normal w/ 2 Outliers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(12)</a:t>
            </a:r>
          </a:p>
          <a:p>
            <a:r>
              <a:rPr lang="en-US" b="1" dirty="0" smtClean="0"/>
              <a:t>Spread</a:t>
            </a:r>
            <a:r>
              <a:rPr lang="en-US" dirty="0" smtClean="0"/>
              <a:t>: Range – 18</a:t>
            </a:r>
          </a:p>
          <a:p>
            <a:r>
              <a:rPr lang="en-US" dirty="0"/>
              <a:t>	</a:t>
            </a:r>
            <a:r>
              <a:rPr lang="en-US" dirty="0" smtClean="0"/>
              <a:t>  IQR – 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4876800"/>
            <a:ext cx="39645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McNelis</a:t>
            </a:r>
            <a:endParaRPr lang="en-US" b="1" dirty="0" smtClean="0"/>
          </a:p>
          <a:p>
            <a:r>
              <a:rPr lang="en-US" b="1" dirty="0" smtClean="0"/>
              <a:t>Shape</a:t>
            </a:r>
            <a:r>
              <a:rPr lang="en-US" dirty="0" smtClean="0"/>
              <a:t>: Abnormal and Right Skewed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</a:t>
            </a:r>
            <a:r>
              <a:rPr lang="en-US" dirty="0" smtClean="0"/>
              <a:t>(10.5)</a:t>
            </a:r>
            <a:endParaRPr lang="en-US" dirty="0" smtClean="0"/>
          </a:p>
          <a:p>
            <a:r>
              <a:rPr lang="en-US" b="1" dirty="0" smtClean="0"/>
              <a:t>Spread</a:t>
            </a:r>
            <a:r>
              <a:rPr lang="en-US" dirty="0" smtClean="0"/>
              <a:t>: Range – 9</a:t>
            </a:r>
          </a:p>
          <a:p>
            <a:r>
              <a:rPr lang="en-US" dirty="0"/>
              <a:t>	</a:t>
            </a:r>
            <a:r>
              <a:rPr lang="en-US" dirty="0" smtClean="0"/>
              <a:t>  IQR – 2.5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Data by Partner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PLEASE NOTE:</a:t>
            </a:r>
          </a:p>
          <a:p>
            <a:r>
              <a:rPr lang="en-US" dirty="0" err="1" smtClean="0"/>
              <a:t>McNelis’s</a:t>
            </a:r>
            <a:r>
              <a:rPr lang="en-US" dirty="0" smtClean="0"/>
              <a:t> </a:t>
            </a:r>
            <a:r>
              <a:rPr lang="en-US" dirty="0" err="1" smtClean="0"/>
              <a:t>boxplot</a:t>
            </a:r>
            <a:r>
              <a:rPr lang="en-US" dirty="0" smtClean="0"/>
              <a:t> looks abnormal due to the fact that she collected far less data than Lydia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by Social Studies Grade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5410200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 r="16512" b="17595"/>
          <a:stretch>
            <a:fillRect/>
          </a:stretch>
        </p:blipFill>
        <p:spPr bwMode="auto">
          <a:xfrm>
            <a:off x="4800600" y="35814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by Social Studies Grade cont.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45400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Grade A</a:t>
            </a:r>
          </a:p>
          <a:p>
            <a:r>
              <a:rPr lang="en-US" b="1" dirty="0" smtClean="0"/>
              <a:t>Shape</a:t>
            </a:r>
            <a:r>
              <a:rPr lang="en-US" dirty="0" smtClean="0"/>
              <a:t>: Slightly Right Skewed w/ 1 Outlier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(11)</a:t>
            </a:r>
          </a:p>
          <a:p>
            <a:r>
              <a:rPr lang="en-US" b="1" dirty="0" smtClean="0"/>
              <a:t>Spread</a:t>
            </a:r>
            <a:r>
              <a:rPr lang="en-US" dirty="0" smtClean="0"/>
              <a:t>: Range – 10</a:t>
            </a:r>
          </a:p>
          <a:p>
            <a:r>
              <a:rPr lang="en-US" dirty="0"/>
              <a:t>	</a:t>
            </a:r>
            <a:r>
              <a:rPr lang="en-US" dirty="0" smtClean="0"/>
              <a:t>  IQR – 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429000"/>
            <a:ext cx="30251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Grade B</a:t>
            </a:r>
          </a:p>
          <a:p>
            <a:r>
              <a:rPr lang="en-US" b="1" dirty="0" smtClean="0"/>
              <a:t>Shape</a:t>
            </a:r>
            <a:r>
              <a:rPr lang="en-US" dirty="0" smtClean="0"/>
              <a:t>: Very Right Skewed</a:t>
            </a:r>
          </a:p>
          <a:p>
            <a:r>
              <a:rPr lang="en-US" b="1" dirty="0" smtClean="0"/>
              <a:t>Center</a:t>
            </a:r>
            <a:r>
              <a:rPr lang="en-US" dirty="0" smtClean="0"/>
              <a:t>: Median (11.5)</a:t>
            </a:r>
          </a:p>
          <a:p>
            <a:r>
              <a:rPr lang="en-US" b="1" dirty="0" smtClean="0"/>
              <a:t>Spread</a:t>
            </a:r>
            <a:r>
              <a:rPr lang="en-US" dirty="0" smtClean="0"/>
              <a:t>: Range – 18</a:t>
            </a:r>
          </a:p>
          <a:p>
            <a:r>
              <a:rPr lang="en-US" dirty="0"/>
              <a:t>	</a:t>
            </a:r>
            <a:r>
              <a:rPr lang="en-US" dirty="0" smtClean="0"/>
              <a:t>  IQR – 7.5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953000"/>
            <a:ext cx="29770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Grade C</a:t>
            </a:r>
          </a:p>
          <a:p>
            <a:r>
              <a:rPr lang="en-US" dirty="0" smtClean="0"/>
              <a:t>No shape, center, or spread</a:t>
            </a:r>
          </a:p>
          <a:p>
            <a:r>
              <a:rPr lang="en-US" dirty="0" smtClean="0"/>
              <a:t>One Value</a:t>
            </a:r>
          </a:p>
          <a:p>
            <a:r>
              <a:rPr lang="en-US" dirty="0" smtClean="0"/>
              <a:t>Abnormal Data</a:t>
            </a:r>
            <a:endParaRPr lang="en-US" dirty="0"/>
          </a:p>
        </p:txBody>
      </p:sp>
      <p:pic>
        <p:nvPicPr>
          <p:cNvPr id="32770" name="Picture 2" descr="http://www.northbendohio.org/images/graphics/bharrison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286000"/>
            <a:ext cx="2010796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Right Arrow 7"/>
          <p:cNvSpPr/>
          <p:nvPr/>
        </p:nvSpPr>
        <p:spPr>
          <a:xfrm rot="19996004">
            <a:off x="3308560" y="3286209"/>
            <a:ext cx="3124200" cy="15620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 is this man? </a:t>
            </a:r>
          </a:p>
          <a:p>
            <a:pPr algn="ctr"/>
            <a:r>
              <a:rPr lang="en-US" dirty="0" smtClean="0"/>
              <a:t>(HINT: He’s also a president)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159</TotalTime>
  <Words>572</Words>
  <Application>Microsoft Office PowerPoint</Application>
  <PresentationFormat>On-screen Show (4:3)</PresentationFormat>
  <Paragraphs>103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How many U.S. Presidents can YOU name in a minute?</vt:lpstr>
      <vt:lpstr>Introduction</vt:lpstr>
      <vt:lpstr>Graph</vt:lpstr>
      <vt:lpstr>Normal Model?</vt:lpstr>
      <vt:lpstr>Quantitative Data by Gender</vt:lpstr>
      <vt:lpstr>Quantitative Data by Partner</vt:lpstr>
      <vt:lpstr>Quantitative Data by Partner cont.</vt:lpstr>
      <vt:lpstr>Quantitative by Social Studies Grade</vt:lpstr>
      <vt:lpstr>Quantitative by Social Studies Grade cont.</vt:lpstr>
      <vt:lpstr>Two-Way Table</vt:lpstr>
      <vt:lpstr>Marginal Distribution for Gender</vt:lpstr>
      <vt:lpstr>Marginal Distribution for SS Grade</vt:lpstr>
      <vt:lpstr>Conditional Distribution</vt:lpstr>
      <vt:lpstr>Gender vs. # of Presidents</vt:lpstr>
      <vt:lpstr>Chi-Squared Test for Independence - Gender</vt:lpstr>
      <vt:lpstr>SS Grade vs. # of Presidents</vt:lpstr>
      <vt:lpstr>Chi-Squared Test for Independence – SS Grade</vt:lpstr>
      <vt:lpstr>Chi-Squared Test for Independence – SS Grade Cont.</vt:lpstr>
      <vt:lpstr>Error and Bias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many U.S. Presidents can YOU name in a minute?</dc:title>
  <dc:creator>keener.l367</dc:creator>
  <cp:lastModifiedBy>keener.l367</cp:lastModifiedBy>
  <cp:revision>17</cp:revision>
  <dcterms:created xsi:type="dcterms:W3CDTF">2011-05-16T11:29:57Z</dcterms:created>
  <dcterms:modified xsi:type="dcterms:W3CDTF">2011-05-17T12:48:18Z</dcterms:modified>
</cp:coreProperties>
</file>